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144" autoAdjust="0"/>
    <p:restoredTop sz="94660"/>
  </p:normalViewPr>
  <p:slideViewPr>
    <p:cSldViewPr>
      <p:cViewPr varScale="1">
        <p:scale>
          <a:sx n="40" d="100"/>
          <a:sy n="40" d="100"/>
        </p:scale>
        <p:origin x="2172" y="6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926B27-6FE9-48C2-B960-B91018AD1C0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AFA864E-7742-4147-A65E-91E594AAC2A7}">
      <dgm:prSet custT="1"/>
      <dgm:spPr/>
      <dgm:t>
        <a:bodyPr/>
        <a:lstStyle/>
        <a:p>
          <a:pPr algn="ctr" rtl="0">
            <a:spcAft>
              <a:spcPts val="0"/>
            </a:spcAft>
          </a:pPr>
          <a:r>
            <a:rPr lang="en-US" sz="3600" dirty="0">
              <a:latin typeface="Times New Roman" panose="02020603050405020304" pitchFamily="18" charset="0"/>
              <a:cs typeface="Times New Roman" panose="02020603050405020304" pitchFamily="18" charset="0"/>
            </a:rPr>
            <a:t>Ocean City Fairness in Taxes</a:t>
          </a:r>
        </a:p>
        <a:p>
          <a:pPr algn="ctr" rtl="0">
            <a:spcAft>
              <a:spcPts val="0"/>
            </a:spcAft>
          </a:pPr>
          <a:r>
            <a:rPr lang="en-US" sz="3600" baseline="0" dirty="0">
              <a:latin typeface="Times New Roman" panose="02020603050405020304" pitchFamily="18" charset="0"/>
              <a:cs typeface="Times New Roman" panose="02020603050405020304" pitchFamily="18" charset="0"/>
            </a:rPr>
            <a:t>Presents: </a:t>
          </a:r>
        </a:p>
      </dgm:t>
    </dgm:pt>
    <dgm:pt modelId="{31A8E211-A7A6-4F78-8BE2-69D34640F31D}" type="parTrans" cxnId="{832B1E3F-134A-4DA5-8751-47DC07BB22ED}">
      <dgm:prSet/>
      <dgm:spPr/>
      <dgm:t>
        <a:bodyPr/>
        <a:lstStyle/>
        <a:p>
          <a:endParaRPr lang="en-US"/>
        </a:p>
      </dgm:t>
    </dgm:pt>
    <dgm:pt modelId="{EF372EA4-EA3B-474E-8527-71BFA0571924}" type="sibTrans" cxnId="{832B1E3F-134A-4DA5-8751-47DC07BB22ED}">
      <dgm:prSet/>
      <dgm:spPr/>
      <dgm:t>
        <a:bodyPr/>
        <a:lstStyle/>
        <a:p>
          <a:endParaRPr lang="en-US"/>
        </a:p>
      </dgm:t>
    </dgm:pt>
    <dgm:pt modelId="{7535FD7A-9A7F-4E6F-BE0E-A4AE79FFB3A6}" type="pres">
      <dgm:prSet presAssocID="{81926B27-6FE9-48C2-B960-B91018AD1C07}" presName="linear" presStyleCnt="0">
        <dgm:presLayoutVars>
          <dgm:animLvl val="lvl"/>
          <dgm:resizeHandles val="exact"/>
        </dgm:presLayoutVars>
      </dgm:prSet>
      <dgm:spPr/>
    </dgm:pt>
    <dgm:pt modelId="{521A488F-0BDA-4AA0-9ADE-2C6ED0616F8D}" type="pres">
      <dgm:prSet presAssocID="{6AFA864E-7742-4147-A65E-91E594AAC2A7}" presName="parentText" presStyleLbl="node1" presStyleIdx="0" presStyleCnt="1" custLinFactNeighborY="-46737">
        <dgm:presLayoutVars>
          <dgm:chMax val="0"/>
          <dgm:bulletEnabled val="1"/>
        </dgm:presLayoutVars>
      </dgm:prSet>
      <dgm:spPr/>
    </dgm:pt>
  </dgm:ptLst>
  <dgm:cxnLst>
    <dgm:cxn modelId="{832B1E3F-134A-4DA5-8751-47DC07BB22ED}" srcId="{81926B27-6FE9-48C2-B960-B91018AD1C07}" destId="{6AFA864E-7742-4147-A65E-91E594AAC2A7}" srcOrd="0" destOrd="0" parTransId="{31A8E211-A7A6-4F78-8BE2-69D34640F31D}" sibTransId="{EF372EA4-EA3B-474E-8527-71BFA0571924}"/>
    <dgm:cxn modelId="{2D91AA8B-306A-4ADB-97E8-EE6053FBBFE6}" type="presOf" srcId="{81926B27-6FE9-48C2-B960-B91018AD1C07}" destId="{7535FD7A-9A7F-4E6F-BE0E-A4AE79FFB3A6}" srcOrd="0" destOrd="0" presId="urn:microsoft.com/office/officeart/2005/8/layout/vList2"/>
    <dgm:cxn modelId="{32778898-7924-4D3C-AAFF-F2A453FC900E}" type="presOf" srcId="{6AFA864E-7742-4147-A65E-91E594AAC2A7}" destId="{521A488F-0BDA-4AA0-9ADE-2C6ED0616F8D}" srcOrd="0" destOrd="0" presId="urn:microsoft.com/office/officeart/2005/8/layout/vList2"/>
    <dgm:cxn modelId="{BE1AB016-A868-4B4F-9BBA-6B86020E1C4C}" type="presParOf" srcId="{7535FD7A-9A7F-4E6F-BE0E-A4AE79FFB3A6}" destId="{521A488F-0BDA-4AA0-9ADE-2C6ED0616F8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A488F-0BDA-4AA0-9ADE-2C6ED0616F8D}">
      <dsp:nvSpPr>
        <dsp:cNvPr id="0" name=""/>
        <dsp:cNvSpPr/>
      </dsp:nvSpPr>
      <dsp:spPr>
        <a:xfrm>
          <a:off x="0" y="0"/>
          <a:ext cx="6858000" cy="13689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ts val="0"/>
            </a:spcAft>
            <a:buNone/>
          </a:pPr>
          <a:r>
            <a:rPr lang="en-US" sz="3600" kern="1200" dirty="0">
              <a:latin typeface="Times New Roman" panose="02020603050405020304" pitchFamily="18" charset="0"/>
              <a:cs typeface="Times New Roman" panose="02020603050405020304" pitchFamily="18" charset="0"/>
            </a:rPr>
            <a:t>Ocean City Fairness in Taxes</a:t>
          </a:r>
        </a:p>
        <a:p>
          <a:pPr marL="0" lvl="0" indent="0" algn="ctr" defTabSz="1600200" rtl="0">
            <a:lnSpc>
              <a:spcPct val="90000"/>
            </a:lnSpc>
            <a:spcBef>
              <a:spcPct val="0"/>
            </a:spcBef>
            <a:spcAft>
              <a:spcPts val="0"/>
            </a:spcAft>
            <a:buNone/>
          </a:pPr>
          <a:r>
            <a:rPr lang="en-US" sz="3600" kern="1200" baseline="0" dirty="0">
              <a:latin typeface="Times New Roman" panose="02020603050405020304" pitchFamily="18" charset="0"/>
              <a:cs typeface="Times New Roman" panose="02020603050405020304" pitchFamily="18" charset="0"/>
            </a:rPr>
            <a:t>Presents: </a:t>
          </a:r>
        </a:p>
      </dsp:txBody>
      <dsp:txXfrm>
        <a:off x="66824" y="66824"/>
        <a:ext cx="6724352" cy="12352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5BC52C-7F2F-40AC-AD4E-73B728932DDC}"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8782A-F448-4161-95A0-94FDC7894B8D}" type="slidenum">
              <a:rPr lang="en-US" smtClean="0"/>
              <a:t>‹#›</a:t>
            </a:fld>
            <a:endParaRPr lang="en-US"/>
          </a:p>
        </p:txBody>
      </p:sp>
    </p:spTree>
    <p:extLst>
      <p:ext uri="{BB962C8B-B14F-4D97-AF65-F5344CB8AC3E}">
        <p14:creationId xmlns:p14="http://schemas.microsoft.com/office/powerpoint/2010/main" val="518043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5BC52C-7F2F-40AC-AD4E-73B728932DDC}"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8782A-F448-4161-95A0-94FDC7894B8D}" type="slidenum">
              <a:rPr lang="en-US" smtClean="0"/>
              <a:t>‹#›</a:t>
            </a:fld>
            <a:endParaRPr lang="en-US"/>
          </a:p>
        </p:txBody>
      </p:sp>
    </p:spTree>
    <p:extLst>
      <p:ext uri="{BB962C8B-B14F-4D97-AF65-F5344CB8AC3E}">
        <p14:creationId xmlns:p14="http://schemas.microsoft.com/office/powerpoint/2010/main" val="4007797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5BC52C-7F2F-40AC-AD4E-73B728932DDC}"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8782A-F448-4161-95A0-94FDC7894B8D}" type="slidenum">
              <a:rPr lang="en-US" smtClean="0"/>
              <a:t>‹#›</a:t>
            </a:fld>
            <a:endParaRPr lang="en-US"/>
          </a:p>
        </p:txBody>
      </p:sp>
    </p:spTree>
    <p:extLst>
      <p:ext uri="{BB962C8B-B14F-4D97-AF65-F5344CB8AC3E}">
        <p14:creationId xmlns:p14="http://schemas.microsoft.com/office/powerpoint/2010/main" val="212544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5BC52C-7F2F-40AC-AD4E-73B728932DDC}"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8782A-F448-4161-95A0-94FDC7894B8D}" type="slidenum">
              <a:rPr lang="en-US" smtClean="0"/>
              <a:t>‹#›</a:t>
            </a:fld>
            <a:endParaRPr lang="en-US"/>
          </a:p>
        </p:txBody>
      </p:sp>
    </p:spTree>
    <p:extLst>
      <p:ext uri="{BB962C8B-B14F-4D97-AF65-F5344CB8AC3E}">
        <p14:creationId xmlns:p14="http://schemas.microsoft.com/office/powerpoint/2010/main" val="2068503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5BC52C-7F2F-40AC-AD4E-73B728932DDC}"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8782A-F448-4161-95A0-94FDC7894B8D}" type="slidenum">
              <a:rPr lang="en-US" smtClean="0"/>
              <a:t>‹#›</a:t>
            </a:fld>
            <a:endParaRPr lang="en-US"/>
          </a:p>
        </p:txBody>
      </p:sp>
    </p:spTree>
    <p:extLst>
      <p:ext uri="{BB962C8B-B14F-4D97-AF65-F5344CB8AC3E}">
        <p14:creationId xmlns:p14="http://schemas.microsoft.com/office/powerpoint/2010/main" val="818959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5BC52C-7F2F-40AC-AD4E-73B728932DDC}"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8782A-F448-4161-95A0-94FDC7894B8D}" type="slidenum">
              <a:rPr lang="en-US" smtClean="0"/>
              <a:t>‹#›</a:t>
            </a:fld>
            <a:endParaRPr lang="en-US"/>
          </a:p>
        </p:txBody>
      </p:sp>
    </p:spTree>
    <p:extLst>
      <p:ext uri="{BB962C8B-B14F-4D97-AF65-F5344CB8AC3E}">
        <p14:creationId xmlns:p14="http://schemas.microsoft.com/office/powerpoint/2010/main" val="2899691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5BC52C-7F2F-40AC-AD4E-73B728932DDC}" type="datetimeFigureOut">
              <a:rPr lang="en-US" smtClean="0"/>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18782A-F448-4161-95A0-94FDC7894B8D}" type="slidenum">
              <a:rPr lang="en-US" smtClean="0"/>
              <a:t>‹#›</a:t>
            </a:fld>
            <a:endParaRPr lang="en-US"/>
          </a:p>
        </p:txBody>
      </p:sp>
    </p:spTree>
    <p:extLst>
      <p:ext uri="{BB962C8B-B14F-4D97-AF65-F5344CB8AC3E}">
        <p14:creationId xmlns:p14="http://schemas.microsoft.com/office/powerpoint/2010/main" val="1201173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5BC52C-7F2F-40AC-AD4E-73B728932DDC}" type="datetimeFigureOut">
              <a:rPr lang="en-US" smtClean="0"/>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18782A-F448-4161-95A0-94FDC7894B8D}" type="slidenum">
              <a:rPr lang="en-US" smtClean="0"/>
              <a:t>‹#›</a:t>
            </a:fld>
            <a:endParaRPr lang="en-US"/>
          </a:p>
        </p:txBody>
      </p:sp>
    </p:spTree>
    <p:extLst>
      <p:ext uri="{BB962C8B-B14F-4D97-AF65-F5344CB8AC3E}">
        <p14:creationId xmlns:p14="http://schemas.microsoft.com/office/powerpoint/2010/main" val="20146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BC52C-7F2F-40AC-AD4E-73B728932DDC}" type="datetimeFigureOut">
              <a:rPr lang="en-US" smtClean="0"/>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18782A-F448-4161-95A0-94FDC7894B8D}" type="slidenum">
              <a:rPr lang="en-US" smtClean="0"/>
              <a:t>‹#›</a:t>
            </a:fld>
            <a:endParaRPr lang="en-US"/>
          </a:p>
        </p:txBody>
      </p:sp>
    </p:spTree>
    <p:extLst>
      <p:ext uri="{BB962C8B-B14F-4D97-AF65-F5344CB8AC3E}">
        <p14:creationId xmlns:p14="http://schemas.microsoft.com/office/powerpoint/2010/main" val="1584365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5BC52C-7F2F-40AC-AD4E-73B728932DDC}"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8782A-F448-4161-95A0-94FDC7894B8D}" type="slidenum">
              <a:rPr lang="en-US" smtClean="0"/>
              <a:t>‹#›</a:t>
            </a:fld>
            <a:endParaRPr lang="en-US"/>
          </a:p>
        </p:txBody>
      </p:sp>
    </p:spTree>
    <p:extLst>
      <p:ext uri="{BB962C8B-B14F-4D97-AF65-F5344CB8AC3E}">
        <p14:creationId xmlns:p14="http://schemas.microsoft.com/office/powerpoint/2010/main" val="1970912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5BC52C-7F2F-40AC-AD4E-73B728932DDC}"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8782A-F448-4161-95A0-94FDC7894B8D}" type="slidenum">
              <a:rPr lang="en-US" smtClean="0"/>
              <a:t>‹#›</a:t>
            </a:fld>
            <a:endParaRPr lang="en-US"/>
          </a:p>
        </p:txBody>
      </p:sp>
    </p:spTree>
    <p:extLst>
      <p:ext uri="{BB962C8B-B14F-4D97-AF65-F5344CB8AC3E}">
        <p14:creationId xmlns:p14="http://schemas.microsoft.com/office/powerpoint/2010/main" val="319750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95BC52C-7F2F-40AC-AD4E-73B728932DDC}" type="datetimeFigureOut">
              <a:rPr lang="en-US" smtClean="0"/>
              <a:t>9/4/2018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018782A-F448-4161-95A0-94FDC7894B8D}" type="slidenum">
              <a:rPr lang="en-US" smtClean="0"/>
              <a:t>‹#›</a:t>
            </a:fld>
            <a:endParaRPr lang="en-US"/>
          </a:p>
        </p:txBody>
      </p:sp>
    </p:spTree>
    <p:extLst>
      <p:ext uri="{BB962C8B-B14F-4D97-AF65-F5344CB8AC3E}">
        <p14:creationId xmlns:p14="http://schemas.microsoft.com/office/powerpoint/2010/main" val="2349188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83103680"/>
              </p:ext>
            </p:extLst>
          </p:nvPr>
        </p:nvGraphicFramePr>
        <p:xfrm>
          <a:off x="0" y="0"/>
          <a:ext cx="6858000" cy="144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381000" y="1505907"/>
            <a:ext cx="6096000" cy="3599493"/>
          </a:xfrm>
        </p:spPr>
        <p:txBody>
          <a:bodyPr>
            <a:normAutofit fontScale="32500" lnSpcReduction="20000"/>
          </a:bodyPr>
          <a:lstStyle/>
          <a:p>
            <a:r>
              <a:rPr lang="en-US" sz="9800" b="1" dirty="0">
                <a:solidFill>
                  <a:schemeClr val="tx2"/>
                </a:solidFill>
              </a:rPr>
              <a:t>Critical Issues for Local Government Transparency</a:t>
            </a:r>
          </a:p>
          <a:p>
            <a:endParaRPr lang="en-US" sz="6700" dirty="0">
              <a:solidFill>
                <a:schemeClr val="tx2"/>
              </a:solidFill>
            </a:endParaRPr>
          </a:p>
          <a:p>
            <a:r>
              <a:rPr lang="en-US" sz="8000" dirty="0">
                <a:solidFill>
                  <a:schemeClr val="tx2"/>
                </a:solidFill>
                <a:latin typeface="Times New Roman" panose="02020603050405020304" pitchFamily="18" charset="0"/>
                <a:cs typeface="Times New Roman" panose="02020603050405020304" pitchFamily="18" charset="0"/>
              </a:rPr>
              <a:t>Presented by </a:t>
            </a:r>
          </a:p>
          <a:p>
            <a:r>
              <a:rPr lang="en-US" sz="8000" dirty="0">
                <a:solidFill>
                  <a:schemeClr val="tx2"/>
                </a:solidFill>
                <a:latin typeface="Times New Roman" panose="02020603050405020304" pitchFamily="18" charset="0"/>
                <a:cs typeface="Times New Roman" panose="02020603050405020304" pitchFamily="18" charset="0"/>
              </a:rPr>
              <a:t>Dr. Claire Abernathy of</a:t>
            </a:r>
          </a:p>
          <a:p>
            <a:r>
              <a:rPr lang="en-US" sz="8000" dirty="0">
                <a:solidFill>
                  <a:schemeClr val="tx2"/>
                </a:solidFill>
                <a:latin typeface="Times New Roman" panose="02020603050405020304" pitchFamily="18" charset="0"/>
                <a:cs typeface="Times New Roman" panose="02020603050405020304" pitchFamily="18" charset="0"/>
              </a:rPr>
              <a:t>Stockton University’s</a:t>
            </a:r>
          </a:p>
          <a:p>
            <a:r>
              <a:rPr lang="en-US" sz="8000" dirty="0">
                <a:solidFill>
                  <a:schemeClr val="tx2"/>
                </a:solidFill>
                <a:latin typeface="Times New Roman" panose="02020603050405020304" pitchFamily="18" charset="0"/>
                <a:cs typeface="Times New Roman" panose="02020603050405020304" pitchFamily="18" charset="0"/>
              </a:rPr>
              <a:t>William J. Hughes Center for </a:t>
            </a:r>
          </a:p>
          <a:p>
            <a:r>
              <a:rPr lang="en-US" sz="8000" dirty="0">
                <a:solidFill>
                  <a:schemeClr val="tx2"/>
                </a:solidFill>
                <a:latin typeface="Times New Roman" panose="02020603050405020304" pitchFamily="18" charset="0"/>
                <a:cs typeface="Times New Roman" panose="02020603050405020304" pitchFamily="18" charset="0"/>
              </a:rPr>
              <a:t>Public Policy</a:t>
            </a:r>
          </a:p>
          <a:p>
            <a:r>
              <a:rPr lang="en-US" sz="8000" dirty="0">
                <a:solidFill>
                  <a:schemeClr val="tx2"/>
                </a:solidFill>
                <a:latin typeface="Times New Roman" panose="02020603050405020304" pitchFamily="18" charset="0"/>
                <a:cs typeface="Times New Roman" panose="02020603050405020304" pitchFamily="18" charset="0"/>
              </a:rPr>
              <a:t>Wednesday, April 5, 2017 at 7:00 PM</a:t>
            </a:r>
          </a:p>
          <a:p>
            <a:endParaRPr lang="en-US" sz="3500" dirty="0">
              <a:solidFill>
                <a:schemeClr val="tx2"/>
              </a:solidFill>
            </a:endParaRPr>
          </a:p>
        </p:txBody>
      </p:sp>
      <p:grpSp>
        <p:nvGrpSpPr>
          <p:cNvPr id="6" name="Group 5"/>
          <p:cNvGrpSpPr/>
          <p:nvPr/>
        </p:nvGrpSpPr>
        <p:grpSpPr>
          <a:xfrm>
            <a:off x="37918" y="7184103"/>
            <a:ext cx="6858000" cy="1080217"/>
            <a:chOff x="157619" y="84732"/>
            <a:chExt cx="6858000" cy="1439031"/>
          </a:xfrm>
        </p:grpSpPr>
        <p:sp>
          <p:nvSpPr>
            <p:cNvPr id="7" name="Rounded Rectangle 6"/>
            <p:cNvSpPr/>
            <p:nvPr/>
          </p:nvSpPr>
          <p:spPr>
            <a:xfrm>
              <a:off x="157619" y="100785"/>
              <a:ext cx="6858000" cy="14069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240161" y="84732"/>
              <a:ext cx="6768752" cy="14390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ts val="0"/>
                </a:spcAft>
              </a:pPr>
              <a:r>
                <a:rPr lang="en-US" sz="1900" dirty="0">
                  <a:latin typeface="Times New Roman" panose="02020603050405020304" pitchFamily="18" charset="0"/>
                  <a:cs typeface="Times New Roman" panose="02020603050405020304" pitchFamily="18" charset="0"/>
                </a:rPr>
                <a:t>Lecture will be held in the Chris Maloney Lecture Hall, Rm 110, at the OC Free Public Library, 1735 Simpson Avenue, Ocean City NJ and is FREE and open to the public</a:t>
              </a:r>
              <a:r>
                <a:rPr lang="en-US" sz="1900" kern="1200" baseline="0" dirty="0">
                  <a:latin typeface="Times New Roman" panose="02020603050405020304" pitchFamily="18" charset="0"/>
                  <a:cs typeface="Times New Roman" panose="02020603050405020304" pitchFamily="18" charset="0"/>
                </a:rPr>
                <a:t> </a:t>
              </a:r>
            </a:p>
          </p:txBody>
        </p:sp>
      </p:grpSp>
      <p:sp>
        <p:nvSpPr>
          <p:cNvPr id="2" name="TextBox 1"/>
          <p:cNvSpPr txBox="1"/>
          <p:nvPr/>
        </p:nvSpPr>
        <p:spPr>
          <a:xfrm>
            <a:off x="2227284" y="8240610"/>
            <a:ext cx="2479268" cy="830997"/>
          </a:xfrm>
          <a:prstGeom prst="rect">
            <a:avLst/>
          </a:prstGeom>
          <a:noFill/>
        </p:spPr>
        <p:txBody>
          <a:bodyPr wrap="none" rtlCol="0">
            <a:spAutoFit/>
          </a:bodyPr>
          <a:lstStyle/>
          <a:p>
            <a:r>
              <a:rPr lang="en-US" sz="2400" b="1" dirty="0">
                <a:latin typeface="Times New Roman" panose="02020603050405020304" pitchFamily="18" charset="0"/>
                <a:cs typeface="Times New Roman" panose="02020603050405020304" pitchFamily="18" charset="0"/>
              </a:rPr>
              <a:t>Fairness in Taxes</a:t>
            </a:r>
          </a:p>
          <a:p>
            <a:r>
              <a:rPr lang="en-US" sz="2400" b="1" dirty="0">
                <a:latin typeface="Times New Roman" panose="02020603050405020304" pitchFamily="18" charset="0"/>
                <a:cs typeface="Times New Roman" panose="02020603050405020304" pitchFamily="18" charset="0"/>
              </a:rPr>
              <a:t>We Work for You</a:t>
            </a:r>
          </a:p>
        </p:txBody>
      </p:sp>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54920" y="5056616"/>
            <a:ext cx="1414697" cy="2115436"/>
          </a:xfrm>
          <a:prstGeom prst="rect">
            <a:avLst/>
          </a:prstGeom>
        </p:spPr>
      </p:pic>
    </p:spTree>
    <p:extLst>
      <p:ext uri="{BB962C8B-B14F-4D97-AF65-F5344CB8AC3E}">
        <p14:creationId xmlns:p14="http://schemas.microsoft.com/office/powerpoint/2010/main" val="3851481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82</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CSC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Hayes, DSI</dc:creator>
  <cp:lastModifiedBy>david hayes</cp:lastModifiedBy>
  <cp:revision>15</cp:revision>
  <cp:lastPrinted>2017-01-21T19:02:26Z</cp:lastPrinted>
  <dcterms:created xsi:type="dcterms:W3CDTF">2017-01-13T00:14:16Z</dcterms:created>
  <dcterms:modified xsi:type="dcterms:W3CDTF">2018-09-05T00:32:21Z</dcterms:modified>
</cp:coreProperties>
</file>